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5" autoAdjust="0"/>
    <p:restoredTop sz="94660"/>
  </p:normalViewPr>
  <p:slideViewPr>
    <p:cSldViewPr>
      <p:cViewPr>
        <p:scale>
          <a:sx n="100" d="100"/>
          <a:sy n="100" d="100"/>
        </p:scale>
        <p:origin x="-199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1CD6BED-D6FA-4AE1-B1E2-9936E98154D7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C71FD2C5-42CA-41FA-9E16-06D618789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hoaibquader\Pictures\Logo\ACFC 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6372225"/>
            <a:ext cx="27432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267200"/>
          </a:xfrm>
        </p:spPr>
        <p:txBody>
          <a:bodyPr/>
          <a:lstStyle/>
          <a:p>
            <a:r>
              <a:rPr lang="en-US" dirty="0" smtClean="0"/>
              <a:t>Non-Movement Area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Smith Reynolds Airport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b</a:t>
            </a:r>
            <a:r>
              <a:rPr lang="en-US" dirty="0" smtClean="0"/>
              <a:t>. Safety in the Non-Movement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parked aircraft cautiously</a:t>
            </a:r>
          </a:p>
          <a:p>
            <a:pPr lvl="1"/>
            <a:r>
              <a:rPr lang="en-US" dirty="0" smtClean="0"/>
              <a:t>Take all necessary precautions to avoid hitting an aircraft</a:t>
            </a:r>
          </a:p>
          <a:p>
            <a:r>
              <a:rPr lang="en-US" dirty="0" smtClean="0"/>
              <a:t>Never drive under any portion of an aircraft</a:t>
            </a:r>
          </a:p>
          <a:p>
            <a:r>
              <a:rPr lang="en-US" dirty="0" smtClean="0"/>
              <a:t>When in doubt, yield the right of way to other vehicles</a:t>
            </a:r>
          </a:p>
          <a:p>
            <a:r>
              <a:rPr lang="en-US" dirty="0" smtClean="0"/>
              <a:t>Beware of driving hazards at night and in bad weather</a:t>
            </a:r>
          </a:p>
          <a:p>
            <a:r>
              <a:rPr lang="en-US" dirty="0" smtClean="0"/>
              <a:t>If you are in an accident, report it</a:t>
            </a:r>
          </a:p>
          <a:p>
            <a:r>
              <a:rPr lang="en-US" dirty="0" smtClean="0"/>
              <a:t>Stay away from accident sites</a:t>
            </a:r>
          </a:p>
          <a:p>
            <a:r>
              <a:rPr lang="en-US" dirty="0" smtClean="0"/>
              <a:t>No smoking on the Apron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Vehicle Parking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parking brakes or wheel chucks</a:t>
            </a:r>
          </a:p>
          <a:p>
            <a:r>
              <a:rPr lang="en-US" dirty="0" smtClean="0"/>
              <a:t>Use designated parking spots</a:t>
            </a:r>
          </a:p>
          <a:p>
            <a:r>
              <a:rPr lang="en-US" dirty="0" smtClean="0"/>
              <a:t>Maintain a five-foot clear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Airfield </a:t>
            </a:r>
            <a:r>
              <a:rPr lang="en-US" dirty="0" smtClean="0"/>
              <a:t>emergency:</a:t>
            </a:r>
            <a:r>
              <a:rPr lang="en-US" dirty="0" smtClean="0"/>
              <a:t> (</a:t>
            </a:r>
            <a:r>
              <a:rPr lang="en-US" dirty="0" smtClean="0"/>
              <a:t>336) 727-2222</a:t>
            </a:r>
          </a:p>
          <a:p>
            <a:r>
              <a:rPr lang="en-US" smtClean="0"/>
              <a:t>Airport Administration: (336) 767-6361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64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Non-Movement Area Boundary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Foreign </a:t>
            </a:r>
            <a:r>
              <a:rPr lang="en-US" dirty="0" smtClean="0"/>
              <a:t>Object Debris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Rules for Driving in the Non-Movement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Safety in the Non-Movement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Vehicle Parking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Phone Numbers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establish standardized ground movement of vehicles on airport property</a:t>
            </a:r>
          </a:p>
          <a:p>
            <a:r>
              <a:rPr lang="en-US" dirty="0" smtClean="0"/>
              <a:t>To maintain highest level of safety on airport premises</a:t>
            </a:r>
          </a:p>
          <a:p>
            <a:r>
              <a:rPr lang="en-US" dirty="0" smtClean="0"/>
              <a:t>To reduce the risk of injury to airport patrons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Runway: A defined rectangular surface on an airport prepared or suitable for aircraft landing and take off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Taxiway: A defined path established for the taxiing of aircraft from one part of an airport to another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Movement Area: All paved surfaces where </a:t>
            </a:r>
            <a:r>
              <a:rPr lang="en-US" b="1" dirty="0" smtClean="0"/>
              <a:t>Air Traffic Controller (ATC) permission is required</a:t>
            </a:r>
            <a:r>
              <a:rPr lang="en-US" dirty="0" smtClean="0"/>
              <a:t> before entering. </a:t>
            </a:r>
          </a:p>
          <a:p>
            <a:pPr lvl="1"/>
            <a:r>
              <a:rPr lang="en-US" dirty="0" smtClean="0"/>
              <a:t>Example: runways, taxiways.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Non-Movement Area: Area of an airport where </a:t>
            </a:r>
            <a:r>
              <a:rPr lang="en-US" b="1" dirty="0" smtClean="0"/>
              <a:t>ATC permission is NOT required</a:t>
            </a:r>
            <a:r>
              <a:rPr lang="en-US" dirty="0" smtClean="0"/>
              <a:t> for ground vehicle operation. </a:t>
            </a:r>
          </a:p>
          <a:p>
            <a:pPr lvl="1"/>
            <a:r>
              <a:rPr lang="en-US" dirty="0" smtClean="0"/>
              <a:t>Example: Apron/ramp, ground vehicle parking, aircraft gates, taxilanes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smtClean="0"/>
              <a:t>Non-Movement Area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boundary between non-movement area and movement area</a:t>
            </a:r>
          </a:p>
          <a:p>
            <a:r>
              <a:rPr lang="en-US" b="1" dirty="0" smtClean="0"/>
              <a:t>NEVER </a:t>
            </a:r>
            <a:r>
              <a:rPr lang="en-US" dirty="0" smtClean="0"/>
              <a:t>cross </a:t>
            </a:r>
            <a:r>
              <a:rPr lang="en-US" dirty="0" smtClean="0"/>
              <a:t>this line </a:t>
            </a:r>
            <a:r>
              <a:rPr lang="en-US" dirty="0" smtClean="0"/>
              <a:t>unless you have completed the </a:t>
            </a:r>
            <a:r>
              <a:rPr lang="en-US" i="1" dirty="0" smtClean="0"/>
              <a:t>Movement Area Training </a:t>
            </a:r>
            <a:r>
              <a:rPr lang="en-US" dirty="0" smtClean="0"/>
              <a:t>Module and have permission from ATC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C:\Users\Finance\Desktop\card-15277171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36616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Foreign Object Debris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Foreign Object Debris (FOD) is any object found on taxiways, runways, or the apron that has the potential to cause damage to </a:t>
            </a:r>
            <a:r>
              <a:rPr lang="en-US" dirty="0" smtClean="0"/>
              <a:t>aircraft</a:t>
            </a:r>
            <a:endParaRPr lang="en-US" dirty="0" smtClean="0"/>
          </a:p>
          <a:p>
            <a:r>
              <a:rPr lang="en-US" dirty="0" smtClean="0"/>
              <a:t>All FOD must be </a:t>
            </a:r>
            <a:r>
              <a:rPr lang="en-US" dirty="0" smtClean="0"/>
              <a:t>removed</a:t>
            </a:r>
            <a:endParaRPr lang="en-US" dirty="0" smtClean="0"/>
          </a:p>
          <a:p>
            <a:r>
              <a:rPr lang="en-US" dirty="0" smtClean="0"/>
              <a:t>Each airport tenant is responsible for picking up FOD in their leased </a:t>
            </a:r>
            <a:r>
              <a:rPr lang="en-US" dirty="0" smtClean="0"/>
              <a:t>area</a:t>
            </a:r>
            <a:endParaRPr lang="en-US" dirty="0" smtClean="0"/>
          </a:p>
          <a:p>
            <a:r>
              <a:rPr lang="en-US" dirty="0" smtClean="0"/>
              <a:t>If you see FOD in the Non-Movement Area you are driving on, it is your responsibility to stop, pick it up, and dispose of it properly</a:t>
            </a:r>
          </a:p>
          <a:p>
            <a:r>
              <a:rPr lang="en-US" dirty="0" smtClean="0"/>
              <a:t>If you see FOD that you are unable to collect yourself, contact the Smith Reynolds Airport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a</a:t>
            </a:r>
            <a:r>
              <a:rPr lang="en-US" dirty="0" smtClean="0"/>
              <a:t>. Basic Rules for Driving in the Non-Movement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Aircraft have the right of way!</a:t>
            </a:r>
          </a:p>
          <a:p>
            <a:r>
              <a:rPr lang="en-US" dirty="0" smtClean="0"/>
              <a:t>Yield to emergency vehicles</a:t>
            </a:r>
          </a:p>
          <a:p>
            <a:r>
              <a:rPr lang="en-US" dirty="0" smtClean="0"/>
              <a:t>Wear your ID Badge</a:t>
            </a:r>
          </a:p>
          <a:p>
            <a:r>
              <a:rPr lang="en-US" dirty="0" smtClean="0"/>
              <a:t>Follow proper procedure at vehicle gates</a:t>
            </a:r>
          </a:p>
          <a:p>
            <a:pPr lvl="1"/>
            <a:r>
              <a:rPr lang="en-US" dirty="0" smtClean="0"/>
              <a:t>Make sure gate closes completely before leaving it, to prevent unauthorized personnel from entering the airport premises</a:t>
            </a:r>
            <a:endParaRPr lang="en-US" dirty="0"/>
          </a:p>
          <a:p>
            <a:r>
              <a:rPr lang="en-US" dirty="0" smtClean="0"/>
              <a:t>Obey </a:t>
            </a:r>
            <a:r>
              <a:rPr lang="en-US" b="1" dirty="0" smtClean="0"/>
              <a:t>15 MPH </a:t>
            </a:r>
            <a:r>
              <a:rPr lang="en-US" dirty="0" smtClean="0"/>
              <a:t>speed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b</a:t>
            </a:r>
            <a:r>
              <a:rPr lang="en-US" dirty="0" smtClean="0"/>
              <a:t>. Basic Rules for Driving in the Non-Movement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aware of low visibility vehicle restrictions</a:t>
            </a:r>
          </a:p>
          <a:p>
            <a:r>
              <a:rPr lang="en-US" dirty="0" smtClean="0"/>
              <a:t>Follow proper procedure for vehicle escorts</a:t>
            </a:r>
          </a:p>
          <a:p>
            <a:pPr lvl="1"/>
            <a:r>
              <a:rPr lang="en-US" dirty="0" smtClean="0"/>
              <a:t>You must not leave </a:t>
            </a:r>
            <a:r>
              <a:rPr lang="en-US" dirty="0" smtClean="0"/>
              <a:t>any vehicle you are escorting </a:t>
            </a:r>
            <a:r>
              <a:rPr lang="en-US" dirty="0" smtClean="0"/>
              <a:t>unattended</a:t>
            </a:r>
          </a:p>
          <a:p>
            <a:r>
              <a:rPr lang="en-US" dirty="0" smtClean="0"/>
              <a:t>Watch for passengers on the apron</a:t>
            </a:r>
          </a:p>
          <a:p>
            <a:r>
              <a:rPr lang="en-US" dirty="0" smtClean="0"/>
              <a:t>Never leave your vehicle unattended in active areas</a:t>
            </a:r>
          </a:p>
          <a:p>
            <a:r>
              <a:rPr lang="en-US" dirty="0" smtClean="0"/>
              <a:t>Comply with North Carolina State driving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a</a:t>
            </a:r>
            <a:r>
              <a:rPr lang="en-US" dirty="0" smtClean="0"/>
              <a:t>. Safety in the Non-Movement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Beware of jet blast</a:t>
            </a:r>
          </a:p>
          <a:p>
            <a:pPr lvl="1"/>
            <a:r>
              <a:rPr lang="en-US" dirty="0" smtClean="0"/>
              <a:t>Jet engines produce a blast of hot air that can burn you, knock you over, or even turn over your car </a:t>
            </a:r>
          </a:p>
          <a:p>
            <a:pPr lvl="1"/>
            <a:r>
              <a:rPr lang="en-US" dirty="0" smtClean="0"/>
              <a:t>Stay clear of jet engine intakes, many people have been killed or severely injured as a result of being sucking into an operating engine.</a:t>
            </a:r>
          </a:p>
          <a:p>
            <a:r>
              <a:rPr lang="en-US" dirty="0" smtClean="0"/>
              <a:t>Beware of prop wash</a:t>
            </a:r>
          </a:p>
          <a:p>
            <a:pPr lvl="1"/>
            <a:r>
              <a:rPr lang="en-US" dirty="0" smtClean="0"/>
              <a:t>Stay clear of spinning propellers </a:t>
            </a:r>
          </a:p>
          <a:p>
            <a:pPr lvl="1"/>
            <a:r>
              <a:rPr lang="en-US" dirty="0" smtClean="0"/>
              <a:t>A spinning propeller is nearly invisible</a:t>
            </a:r>
          </a:p>
          <a:p>
            <a:r>
              <a:rPr lang="en-US" dirty="0" smtClean="0"/>
              <a:t>One way to tell if an aircraft’s engines are running or about to start is to </a:t>
            </a:r>
            <a:r>
              <a:rPr lang="en-US" dirty="0" smtClean="0"/>
              <a:t>check for</a:t>
            </a:r>
            <a:r>
              <a:rPr lang="en-US" dirty="0" smtClean="0"/>
              <a:t> flashing anti-collision </a:t>
            </a:r>
            <a:r>
              <a:rPr lang="en-US" dirty="0" smtClean="0"/>
              <a:t>lights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101</TotalTime>
  <Words>596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Non-Movement Area Training</vt:lpstr>
      <vt:lpstr>Contents</vt:lpstr>
      <vt:lpstr>1. Purpose</vt:lpstr>
      <vt:lpstr>2. Definitions</vt:lpstr>
      <vt:lpstr>3. Non-Movement Area Boundary</vt:lpstr>
      <vt:lpstr>4. Foreign Object Debris</vt:lpstr>
      <vt:lpstr>5a. Basic Rules for Driving in the Non-Movement Area</vt:lpstr>
      <vt:lpstr>5b. Basic Rules for Driving in the Non-Movement Area</vt:lpstr>
      <vt:lpstr>6a. Safety in the Non-Movement Area</vt:lpstr>
      <vt:lpstr>6b. Safety in the Non-Movement Area</vt:lpstr>
      <vt:lpstr>7. Vehicle Parking</vt:lpstr>
      <vt:lpstr>8. Phone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Non-Movement Area Training</dc:title>
  <dc:creator>Finance</dc:creator>
  <cp:lastModifiedBy> Shoaib Quader</cp:lastModifiedBy>
  <cp:revision>18</cp:revision>
  <dcterms:created xsi:type="dcterms:W3CDTF">2015-07-01T18:58:46Z</dcterms:created>
  <dcterms:modified xsi:type="dcterms:W3CDTF">2019-01-25T16:14:51Z</dcterms:modified>
</cp:coreProperties>
</file>